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3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187A1-088D-417C-AD33-0028F04B6D5C}" type="datetimeFigureOut">
              <a:rPr lang="en-IN" smtClean="0"/>
              <a:t>07-10-2018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BB8-B97F-446F-BEBB-BE656FE0F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860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187A1-088D-417C-AD33-0028F04B6D5C}" type="datetimeFigureOut">
              <a:rPr lang="en-IN" smtClean="0"/>
              <a:t>07-10-2018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BB8-B97F-446F-BEBB-BE656FE0F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943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187A1-088D-417C-AD33-0028F04B6D5C}" type="datetimeFigureOut">
              <a:rPr lang="en-IN" smtClean="0"/>
              <a:t>07-10-2018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BB8-B97F-446F-BEBB-BE656FE0F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0570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187A1-088D-417C-AD33-0028F04B6D5C}" type="datetimeFigureOut">
              <a:rPr lang="en-IN" smtClean="0"/>
              <a:t>07-10-2018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BB8-B97F-446F-BEBB-BE656FE0F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77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187A1-088D-417C-AD33-0028F04B6D5C}" type="datetimeFigureOut">
              <a:rPr lang="en-IN" smtClean="0"/>
              <a:t>07-10-2018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BB8-B97F-446F-BEBB-BE656FE0F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311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187A1-088D-417C-AD33-0028F04B6D5C}" type="datetimeFigureOut">
              <a:rPr lang="en-IN" smtClean="0"/>
              <a:t>07-10-2018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BB8-B97F-446F-BEBB-BE656FE0F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708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187A1-088D-417C-AD33-0028F04B6D5C}" type="datetimeFigureOut">
              <a:rPr lang="en-IN" smtClean="0"/>
              <a:t>07-10-2018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BB8-B97F-446F-BEBB-BE656FE0F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4830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187A1-088D-417C-AD33-0028F04B6D5C}" type="datetimeFigureOut">
              <a:rPr lang="en-IN" smtClean="0"/>
              <a:t>07-10-2018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BB8-B97F-446F-BEBB-BE656FE0F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24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187A1-088D-417C-AD33-0028F04B6D5C}" type="datetimeFigureOut">
              <a:rPr lang="en-IN" smtClean="0"/>
              <a:t>07-10-2018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BB8-B97F-446F-BEBB-BE656FE0F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1287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187A1-088D-417C-AD33-0028F04B6D5C}" type="datetimeFigureOut">
              <a:rPr lang="en-IN" smtClean="0"/>
              <a:t>07-10-2018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BB8-B97F-446F-BEBB-BE656FE0F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112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187A1-088D-417C-AD33-0028F04B6D5C}" type="datetimeFigureOut">
              <a:rPr lang="en-IN" smtClean="0"/>
              <a:t>07-10-2018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E9BB8-B97F-446F-BEBB-BE656FE0F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012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187A1-088D-417C-AD33-0028F04B6D5C}" type="datetimeFigureOut">
              <a:rPr lang="en-IN" smtClean="0"/>
              <a:t>07-10-2018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E9BB8-B97F-446F-BEBB-BE656FE0F1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80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9FF"/>
              </a:clrFrom>
              <a:clrTo>
                <a:srgbClr val="FFF9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110775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72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7477125" cy="3686175"/>
            <a:chOff x="0" y="0"/>
            <a:chExt cx="7477125" cy="36861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9FF"/>
                </a:clrFrom>
                <a:clrTo>
                  <a:srgbClr val="FFF9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0"/>
              <a:ext cx="7477125" cy="368617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651760" y="573385"/>
              <a:ext cx="17599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 smtClean="0"/>
                <a:t>30 Hz </a:t>
              </a:r>
            </a:p>
            <a:p>
              <a:r>
                <a:rPr lang="en-IN" b="1" dirty="0" smtClean="0"/>
                <a:t>Reference Signal</a:t>
              </a:r>
              <a:endParaRPr lang="en-I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55548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042400" cy="3076754"/>
            <a:chOff x="0" y="0"/>
            <a:chExt cx="9042400" cy="307675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0"/>
              <a:ext cx="7639050" cy="187642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1280" y="1876425"/>
              <a:ext cx="2641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/>
                <a:t>Sample Rate: 2.048 MSPS</a:t>
              </a:r>
            </a:p>
            <a:p>
              <a:r>
                <a:rPr lang="en-IN" b="1" dirty="0" smtClean="0"/>
                <a:t>Frequency: 115.5 MHz </a:t>
              </a:r>
            </a:p>
            <a:p>
              <a:r>
                <a:rPr lang="en-IN" b="1" dirty="0" smtClean="0"/>
                <a:t>(HAL, Bangalore)</a:t>
              </a:r>
            </a:p>
            <a:p>
              <a:r>
                <a:rPr lang="en-IN" b="1" dirty="0" smtClean="0"/>
                <a:t>Gain: 38 dB</a:t>
              </a:r>
              <a:endParaRPr lang="en-IN" b="1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804160" y="1429385"/>
              <a:ext cx="307848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/>
                <a:t>Decimation: 64</a:t>
              </a:r>
            </a:p>
            <a:p>
              <a:r>
                <a:rPr lang="en-IN" b="1" dirty="0" smtClean="0"/>
                <a:t>Low Pass Filter Spec:</a:t>
              </a:r>
            </a:p>
            <a:p>
              <a:r>
                <a:rPr lang="en-IN" b="1" dirty="0" smtClean="0"/>
                <a:t>Sample Rate: 2.048 MHz</a:t>
              </a:r>
            </a:p>
            <a:p>
              <a:r>
                <a:rPr lang="en-IN" b="1" dirty="0" smtClean="0"/>
                <a:t>Cut-off Freq.: 12 KHz</a:t>
              </a:r>
            </a:p>
            <a:p>
              <a:r>
                <a:rPr lang="en-IN" b="1" dirty="0" smtClean="0"/>
                <a:t>Transition Bandwidth: 16 KHz</a:t>
              </a:r>
              <a:endParaRPr lang="en-IN" b="1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963920" y="1244719"/>
              <a:ext cx="3078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/>
                <a:t>Stream ID: </a:t>
              </a:r>
              <a:r>
                <a:rPr lang="en-IN" b="1" dirty="0" err="1" smtClean="0"/>
                <a:t>Data_Source</a:t>
              </a:r>
              <a:endParaRPr lang="en-IN" b="1" dirty="0" smtClean="0"/>
            </a:p>
            <a:p>
              <a:r>
                <a:rPr lang="en-IN" b="1" dirty="0" smtClean="0"/>
                <a:t>Sample Rate: 32 KHz</a:t>
              </a:r>
              <a:endParaRPr lang="en-I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03853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3226971"/>
            <a:chOff x="0" y="0"/>
            <a:chExt cx="12192000" cy="3226971"/>
          </a:xfrm>
        </p:grpSpPr>
        <p:sp>
          <p:nvSpPr>
            <p:cNvPr id="10" name="Rectangle 9"/>
            <p:cNvSpPr/>
            <p:nvPr/>
          </p:nvSpPr>
          <p:spPr>
            <a:xfrm>
              <a:off x="4960901" y="0"/>
              <a:ext cx="7231099" cy="30811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0" y="0"/>
              <a:ext cx="12192000" cy="3226971"/>
              <a:chOff x="0" y="0"/>
              <a:chExt cx="12192000" cy="3226971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0" y="0"/>
                <a:ext cx="12059920" cy="2743200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246880" y="2580640"/>
                <a:ext cx="12077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b="1" dirty="0" smtClean="0"/>
                  <a:t>To 9960 Hz</a:t>
                </a:r>
              </a:p>
              <a:p>
                <a:r>
                  <a:rPr lang="en-IN" b="1" dirty="0" smtClean="0"/>
                  <a:t>Section</a:t>
                </a:r>
                <a:endParaRPr lang="en-IN" b="1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111760" y="1137920"/>
                <a:ext cx="133280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b="1" dirty="0" smtClean="0"/>
                  <a:t>Data Source</a:t>
                </a:r>
              </a:p>
              <a:p>
                <a:r>
                  <a:rPr lang="en-IN" b="1" dirty="0" smtClean="0"/>
                  <a:t>At 32 KSPS</a:t>
                </a:r>
                <a:endParaRPr lang="en-IN" b="1" dirty="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2600960" y="0"/>
                <a:ext cx="2359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b="1" dirty="0" smtClean="0"/>
                  <a:t>AM Demodulator</a:t>
                </a:r>
              </a:p>
              <a:p>
                <a:r>
                  <a:rPr lang="en-IN" b="1" dirty="0" smtClean="0"/>
                  <a:t>(</a:t>
                </a:r>
                <a:r>
                  <a:rPr lang="en-IN" b="1" dirty="0" err="1" smtClean="0"/>
                  <a:t>Cutoff</a:t>
                </a:r>
                <a:r>
                  <a:rPr lang="en-IN" b="1" dirty="0" smtClean="0"/>
                  <a:t> Freq.-11.5 KHz)</a:t>
                </a:r>
                <a:endParaRPr lang="en-IN" b="1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222240" y="1645920"/>
                <a:ext cx="276697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b="1" dirty="0" smtClean="0"/>
                  <a:t>Decimation: 4</a:t>
                </a:r>
              </a:p>
              <a:p>
                <a:r>
                  <a:rPr lang="en-IN" b="1" dirty="0" smtClean="0"/>
                  <a:t>Cut-off </a:t>
                </a:r>
                <a:r>
                  <a:rPr lang="en-IN" b="1" dirty="0" err="1" smtClean="0"/>
                  <a:t>Freq</a:t>
                </a:r>
                <a:r>
                  <a:rPr lang="en-IN" b="1" dirty="0" smtClean="0"/>
                  <a:t>: 35 Hz</a:t>
                </a:r>
              </a:p>
              <a:p>
                <a:r>
                  <a:rPr lang="en-IN" b="1" dirty="0" smtClean="0"/>
                  <a:t>Output Sample Rate: 8 KHz</a:t>
                </a:r>
                <a:endParaRPr lang="en-IN" b="1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9358167" y="2157829"/>
                <a:ext cx="16044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 smtClean="0"/>
                  <a:t>Pass-band: 28-32 KHz</a:t>
                </a:r>
              </a:p>
              <a:p>
                <a:r>
                  <a:rPr lang="en-IN" b="1" dirty="0" smtClean="0"/>
                  <a:t>Gain: 10</a:t>
                </a:r>
                <a:endParaRPr lang="en-IN" b="1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0881360" y="1322754"/>
                <a:ext cx="131064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 smtClean="0"/>
                  <a:t>Phase Rotating</a:t>
                </a:r>
              </a:p>
              <a:p>
                <a:r>
                  <a:rPr lang="en-IN" b="1" dirty="0" smtClean="0"/>
                  <a:t>30 Hz at 8 KSPS</a:t>
                </a:r>
                <a:endParaRPr lang="en-IN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6273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11487" cy="4958666"/>
            <a:chOff x="0" y="0"/>
            <a:chExt cx="12111487" cy="4958666"/>
          </a:xfrm>
        </p:grpSpPr>
        <p:sp>
          <p:nvSpPr>
            <p:cNvPr id="3" name="Rectangle 2"/>
            <p:cNvSpPr/>
            <p:nvPr/>
          </p:nvSpPr>
          <p:spPr>
            <a:xfrm>
              <a:off x="5342467" y="1828800"/>
              <a:ext cx="6731000" cy="265853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0"/>
              <a:ext cx="12111487" cy="478366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008880" y="1310640"/>
              <a:ext cx="227870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 smtClean="0"/>
                <a:t>Decimation: 4</a:t>
              </a:r>
            </a:p>
            <a:p>
              <a:r>
                <a:rPr lang="en-IN" b="1" dirty="0" smtClean="0"/>
                <a:t>Low Pass Filter:</a:t>
              </a:r>
            </a:p>
            <a:p>
              <a:r>
                <a:rPr lang="en-IN" b="1" dirty="0" err="1" smtClean="0"/>
                <a:t>Cutoff</a:t>
              </a:r>
              <a:r>
                <a:rPr lang="en-IN" b="1" dirty="0" smtClean="0"/>
                <a:t> Freq.: 500 Hz</a:t>
              </a:r>
            </a:p>
            <a:p>
              <a:r>
                <a:rPr lang="en-IN" b="1" dirty="0" smtClean="0"/>
                <a:t>Transition BW: 100 Hz</a:t>
              </a:r>
              <a:endParaRPr lang="en-IN" b="1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795346" y="4035336"/>
              <a:ext cx="23829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 smtClean="0"/>
                <a:t>FM Demodulator</a:t>
              </a:r>
            </a:p>
            <a:p>
              <a:r>
                <a:rPr lang="en-IN" b="1" dirty="0" smtClean="0"/>
                <a:t>Max. Freq. </a:t>
              </a:r>
              <a:r>
                <a:rPr lang="en-IN" b="1" dirty="0" err="1" smtClean="0"/>
                <a:t>Dev</a:t>
              </a:r>
              <a:r>
                <a:rPr lang="en-IN" b="1" dirty="0" smtClean="0"/>
                <a:t>: 480 Hz</a:t>
              </a:r>
            </a:p>
            <a:p>
              <a:r>
                <a:rPr lang="en-IN" b="1" dirty="0" smtClean="0"/>
                <a:t>Output </a:t>
              </a:r>
              <a:r>
                <a:rPr lang="en-IN" b="1" dirty="0" err="1" smtClean="0"/>
                <a:t>Cutoff</a:t>
              </a:r>
              <a:r>
                <a:rPr lang="en-IN" b="1" dirty="0" smtClean="0"/>
                <a:t>: 32 Hz</a:t>
              </a:r>
              <a:endParaRPr lang="en-IN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06746" y="1192136"/>
              <a:ext cx="22336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 smtClean="0"/>
                <a:t>Band Pass Filter</a:t>
              </a:r>
            </a:p>
            <a:p>
              <a:r>
                <a:rPr lang="en-IN" b="1" dirty="0" smtClean="0"/>
                <a:t>Gain: 10</a:t>
              </a:r>
            </a:p>
            <a:p>
              <a:r>
                <a:rPr lang="en-IN" b="1" dirty="0" smtClean="0"/>
                <a:t>Pass band: 28 – 32 Hz</a:t>
              </a:r>
              <a:endParaRPr lang="en-IN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849734" y="3389005"/>
              <a:ext cx="122373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 smtClean="0"/>
                <a:t>“</a:t>
              </a:r>
              <a:r>
                <a:rPr lang="en-IN" b="1" dirty="0" err="1" smtClean="0"/>
                <a:t>am_data</a:t>
              </a:r>
              <a:r>
                <a:rPr lang="en-IN" b="1" dirty="0" smtClean="0"/>
                <a:t>”</a:t>
              </a:r>
            </a:p>
            <a:p>
              <a:r>
                <a:rPr lang="en-IN" b="1" dirty="0" smtClean="0"/>
                <a:t>8 KSPS</a:t>
              </a:r>
              <a:endParaRPr lang="en-I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99579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921303" y="340783"/>
            <a:ext cx="8357442" cy="6062365"/>
            <a:chOff x="1921303" y="340783"/>
            <a:chExt cx="8357442" cy="6062365"/>
          </a:xfrm>
        </p:grpSpPr>
        <p:sp>
          <p:nvSpPr>
            <p:cNvPr id="4" name="Rounded Rectangle 3"/>
            <p:cNvSpPr/>
            <p:nvPr/>
          </p:nvSpPr>
          <p:spPr>
            <a:xfrm>
              <a:off x="2167468" y="2404531"/>
              <a:ext cx="7611532" cy="153246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167468" y="3987800"/>
              <a:ext cx="7611532" cy="153246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2167468" y="821266"/>
              <a:ext cx="7611532" cy="153246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757333" y="821266"/>
              <a:ext cx="1794934" cy="469900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632075" y="340783"/>
              <a:ext cx="6877050" cy="56007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973234" y="5479818"/>
              <a:ext cx="186605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/>
                <a:t>Estimation of Signal using 1 Hz Low Pass</a:t>
              </a:r>
              <a:r>
                <a:rPr lang="en-IN" b="1" dirty="0"/>
                <a:t> </a:t>
              </a:r>
              <a:r>
                <a:rPr lang="en-IN" b="1" dirty="0" smtClean="0"/>
                <a:t>Filter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9130922" y="1451492"/>
                  <a:ext cx="1043427" cy="2832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p>
                          <m:sSup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  <m:t>𝒓𝒐𝒕</m:t>
                                </m:r>
                              </m:sub>
                            </m:sSub>
                          </m:e>
                          <m:sup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0922" y="1451492"/>
                  <a:ext cx="1043427" cy="28321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094" t="-4255" r="-4094" b="-1276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9235318" y="4569473"/>
                  <a:ext cx="780598" cy="2809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I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b>
                        </m:s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5318" y="4569473"/>
                  <a:ext cx="780598" cy="28097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469" r="-5469" b="-2391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9216082" y="2983237"/>
                  <a:ext cx="1062663" cy="3157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p>
                          <m:sSup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  <m:t>𝒓𝒆𝒇</m:t>
                                </m:r>
                              </m:sub>
                            </m:sSub>
                          </m:e>
                          <m:sup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6082" y="2983237"/>
                  <a:ext cx="1062663" cy="31579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023" r="-4023" b="-2692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990335" y="1363794"/>
                  <a:ext cx="7437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𝒂𝒎</m:t>
                            </m:r>
                          </m:sub>
                        </m:s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0335" y="1363794"/>
                  <a:ext cx="743729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065" t="-4444" r="-10569" b="-3555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1921303" y="3019151"/>
                  <a:ext cx="761362" cy="3032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𝒓𝒆𝒇</m:t>
                            </m:r>
                          </m:sub>
                        </m:s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303" y="3019151"/>
                  <a:ext cx="761362" cy="30322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000" r="-11200" b="-28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1955200" y="4105809"/>
                  <a:ext cx="7437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𝒂𝒎</m:t>
                            </m:r>
                          </m:sub>
                        </m:s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5200" y="4105809"/>
                  <a:ext cx="743729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4098" t="-4444" r="-11475" b="-3555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930552" y="4924151"/>
                  <a:ext cx="761362" cy="3032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𝒓𝒆𝒇</m:t>
                            </m:r>
                          </m:sub>
                        </m:s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0552" y="4924151"/>
                  <a:ext cx="761362" cy="30322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4000" r="-11200" b="-26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5330196" y="1168273"/>
                  <a:ext cx="854273" cy="2832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IN" b="1" i="1">
                                    <a:latin typeface="Cambria Math" panose="02040503050406030204" pitchFamily="18" charset="0"/>
                                  </a:rPr>
                                  <m:t>𝒂𝒎</m:t>
                                </m:r>
                              </m:sub>
                            </m:sSub>
                          </m:e>
                          <m:sup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0196" y="1168273"/>
                  <a:ext cx="854273" cy="28321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3546" t="-6522" r="-9220" b="-3478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271289" y="2742576"/>
                  <a:ext cx="871905" cy="3157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I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  <m:t>𝒓𝒆𝒇</m:t>
                                </m:r>
                              </m:sub>
                            </m:sSub>
                          </m:e>
                          <m:sup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1289" y="2742576"/>
                  <a:ext cx="871905" cy="31579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3497" r="-9790" b="-25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5268083" y="4244308"/>
                  <a:ext cx="875111" cy="3032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𝒂𝒎</m:t>
                            </m:r>
                          </m:sub>
                        </m:sSub>
                        <m:sSub>
                          <m:sSub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𝒓𝒆𝒇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8083" y="4244308"/>
                  <a:ext cx="875111" cy="30322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3472" r="-5556" b="-28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26727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190413" y="735167"/>
            <a:ext cx="8151623" cy="2405367"/>
            <a:chOff x="1190413" y="735167"/>
            <a:chExt cx="8151623" cy="2405367"/>
          </a:xfrm>
        </p:grpSpPr>
        <p:sp>
          <p:nvSpPr>
            <p:cNvPr id="6" name="Rounded Rectangle 5"/>
            <p:cNvSpPr/>
            <p:nvPr/>
          </p:nvSpPr>
          <p:spPr>
            <a:xfrm>
              <a:off x="4453467" y="1058333"/>
              <a:ext cx="2937933" cy="105128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29349" y="883864"/>
              <a:ext cx="7856901" cy="1280271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190413" y="1801706"/>
              <a:ext cx="18914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/>
                <a:t>Statistical Averaged Data for 30 Hz Reference Tone</a:t>
              </a:r>
              <a:endParaRPr lang="en-IN" b="1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081866" y="2109622"/>
              <a:ext cx="20066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/>
                <a:t>Average further and Down convert to 10 samples/sec</a:t>
              </a:r>
              <a:endParaRPr lang="en-IN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24399" y="735167"/>
              <a:ext cx="266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/>
                <a:t>Convert Sample Point to Power (dB)</a:t>
              </a:r>
              <a:endParaRPr lang="en-IN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50583" y="1940205"/>
              <a:ext cx="18914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/>
                <a:t>Plot the Power of Reference 30 Hz Tone</a:t>
              </a:r>
            </a:p>
            <a:p>
              <a:r>
                <a:rPr lang="en-IN" b="1" dirty="0" smtClean="0"/>
                <a:t>(Rate: 10 SPS)</a:t>
              </a:r>
              <a:endParaRPr lang="en-I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64129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36618" y="1758858"/>
            <a:ext cx="12228618" cy="3726730"/>
            <a:chOff x="-36618" y="1758858"/>
            <a:chExt cx="12228618" cy="372673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90102" y="2237675"/>
              <a:ext cx="11706225" cy="24669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59055" y="2529839"/>
                  <a:ext cx="350520" cy="373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I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55" y="2529839"/>
                  <a:ext cx="350520" cy="37330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17544" b="-65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-30903" y="3181384"/>
                  <a:ext cx="440478" cy="3733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𝒓𝒐𝒕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0903" y="3181384"/>
                  <a:ext cx="440478" cy="37330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2361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-36618" y="3635150"/>
                  <a:ext cx="350520" cy="3955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𝒓𝒆𝒇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6618" y="3635150"/>
                  <a:ext cx="350520" cy="39555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68421" b="-923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012414" y="3872874"/>
                  <a:ext cx="1024678" cy="3955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𝒓𝒆𝒇</m:t>
                            </m:r>
                          </m:sub>
                        </m:sSub>
                        <m:sSub>
                          <m:sSub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𝒓𝒐𝒕</m:t>
                            </m:r>
                          </m:sub>
                        </m:sSub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2414" y="3872874"/>
                  <a:ext cx="1024678" cy="39555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923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928321" y="2940291"/>
                  <a:ext cx="1414145" cy="4277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  <m:t>𝒓𝒆𝒇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  <m:t>𝒓𝒐𝒕</m:t>
                                </m:r>
                              </m:sub>
                            </m:sSub>
                          </m:e>
                        </m:rad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8321" y="2940291"/>
                  <a:ext cx="1414145" cy="42774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5843587" y="1758858"/>
                  <a:ext cx="1412346" cy="9576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𝒄𝒐𝒔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 ∅=</m:t>
                        </m:r>
                        <m:f>
                          <m:f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𝒓𝒆𝒇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𝒓𝒐𝒕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587" y="1758858"/>
                  <a:ext cx="1412346" cy="95763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9846733" y="2494401"/>
                  <a:ext cx="2345267" cy="6869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𝒔𝒊𝒏</m:t>
                            </m:r>
                          </m:e>
                          <m:sup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f>
                          <m:fPr>
                            <m:ctrlPr>
                              <a:rPr lang="en-I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I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I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𝒓𝒆𝒇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IN" b="1" i="1" smtClean="0">
                                        <a:latin typeface="Cambria Math" panose="02040503050406030204" pitchFamily="18" charset="0"/>
                                      </a:rPr>
                                      <m:t>𝒓𝒐𝒕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6733" y="2494401"/>
                  <a:ext cx="2345267" cy="68698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708759" y="4335318"/>
                  <a:ext cx="17221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 (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𝒊𝒏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𝑫𝒆𝒈𝒓𝒆𝒆𝒔</m:t>
                        </m:r>
                        <m:r>
                          <a:rPr lang="en-I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8759" y="4335318"/>
                  <a:ext cx="1722173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355" r="-5319" b="-1311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0430932" y="4562258"/>
                  <a:ext cx="166539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b="1" dirty="0" smtClean="0"/>
                    <a:t>Plot Phase (Bearing) Angle </a:t>
                  </a:r>
                  <a14:m>
                    <m:oMath xmlns:m="http://schemas.openxmlformats.org/officeDocument/2006/math">
                      <m:r>
                        <a:rPr lang="en-I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∅°</m:t>
                      </m:r>
                    </m:oMath>
                  </a14:m>
                  <a:endParaRPr lang="en-IN" b="1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0932" y="4562258"/>
                  <a:ext cx="1665395" cy="92333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930" t="-3289" r="-476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74060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0391701" cy="6632471"/>
            <a:chOff x="0" y="0"/>
            <a:chExt cx="10391701" cy="6632471"/>
          </a:xfrm>
        </p:grpSpPr>
        <p:sp>
          <p:nvSpPr>
            <p:cNvPr id="3" name="TextBox 2"/>
            <p:cNvSpPr txBox="1"/>
            <p:nvPr/>
          </p:nvSpPr>
          <p:spPr>
            <a:xfrm>
              <a:off x="2821516" y="2901579"/>
              <a:ext cx="4660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/>
                <a:t>(a) Plot of Signal Level of 30 Hz Reference Tone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821516" y="6263139"/>
              <a:ext cx="4660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/>
                <a:t>(b) Plot of Bearing Angle (in Degrees) vs. Time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9FF"/>
                </a:clrFrom>
                <a:clrTo>
                  <a:srgbClr val="FFF9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0"/>
              <a:ext cx="10391701" cy="290157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9FF"/>
                </a:clrFrom>
                <a:clrTo>
                  <a:srgbClr val="FFF9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3338749"/>
              <a:ext cx="10391701" cy="29243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439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108960" y="693420"/>
            <a:ext cx="8426859" cy="5257800"/>
            <a:chOff x="3108960" y="693420"/>
            <a:chExt cx="8426859" cy="52578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8960" y="693420"/>
              <a:ext cx="5395896" cy="5257800"/>
            </a:xfrm>
            <a:prstGeom prst="rect">
              <a:avLst/>
            </a:prstGeom>
          </p:spPr>
        </p:pic>
        <p:cxnSp>
          <p:nvCxnSpPr>
            <p:cNvPr id="4" name="Straight Arrow Connector 3"/>
            <p:cNvCxnSpPr/>
            <p:nvPr/>
          </p:nvCxnSpPr>
          <p:spPr>
            <a:xfrm flipH="1">
              <a:off x="6507480" y="4815840"/>
              <a:ext cx="1440180" cy="0"/>
            </a:xfrm>
            <a:prstGeom prst="straightConnector1">
              <a:avLst/>
            </a:prstGeom>
            <a:ln w="92075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flipH="1">
              <a:off x="6073140" y="3497580"/>
              <a:ext cx="1440180" cy="0"/>
            </a:xfrm>
            <a:prstGeom prst="straightConnector1">
              <a:avLst/>
            </a:prstGeom>
            <a:ln w="92075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H="1">
              <a:off x="5935980" y="2476500"/>
              <a:ext cx="1440180" cy="0"/>
            </a:xfrm>
            <a:prstGeom prst="straightConnector1">
              <a:avLst/>
            </a:prstGeom>
            <a:ln w="92075">
              <a:solidFill>
                <a:srgbClr val="FF000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7331165" y="2069009"/>
              <a:ext cx="4000711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4400" b="1" cap="none" spc="0" dirty="0" err="1" smtClean="0">
                  <a:ln>
                    <a:solidFill>
                      <a:srgbClr val="FFFF00"/>
                    </a:solidFill>
                  </a:ln>
                  <a:solidFill>
                    <a:srgbClr val="7030A0"/>
                  </a:solidFill>
                  <a:effectLst/>
                </a:rPr>
                <a:t>Nooelec</a:t>
              </a:r>
              <a:r>
                <a:rPr lang="en-US" sz="4400" b="1" cap="none" spc="0" dirty="0" smtClean="0">
                  <a:ln>
                    <a:solidFill>
                      <a:srgbClr val="FFFF00"/>
                    </a:solidFill>
                  </a:ln>
                  <a:solidFill>
                    <a:srgbClr val="7030A0"/>
                  </a:solidFill>
                  <a:effectLst/>
                </a:rPr>
                <a:t> RTLSDR</a:t>
              </a:r>
              <a:endParaRPr lang="en-US" sz="4400" b="1" cap="none" spc="0" dirty="0">
                <a:ln>
                  <a:solidFill>
                    <a:srgbClr val="FFFF00"/>
                  </a:solidFill>
                </a:ln>
                <a:solidFill>
                  <a:srgbClr val="7030A0"/>
                </a:solidFill>
                <a:effectLst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401546" y="3112859"/>
              <a:ext cx="4134273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4400" b="1" cap="none" spc="0" dirty="0" err="1" smtClean="0">
                  <a:ln>
                    <a:solidFill>
                      <a:srgbClr val="FFFF00"/>
                    </a:solidFill>
                  </a:ln>
                  <a:solidFill>
                    <a:srgbClr val="7030A0"/>
                  </a:solidFill>
                  <a:effectLst/>
                </a:rPr>
                <a:t>Ubox</a:t>
              </a:r>
              <a:r>
                <a:rPr lang="en-US" sz="4400" b="1" cap="none" spc="0" dirty="0" smtClean="0">
                  <a:ln>
                    <a:solidFill>
                      <a:srgbClr val="FFFF00"/>
                    </a:solidFill>
                  </a:ln>
                  <a:solidFill>
                    <a:srgbClr val="7030A0"/>
                  </a:solidFill>
                  <a:effectLst/>
                </a:rPr>
                <a:t> GNSS </a:t>
              </a:r>
              <a:r>
                <a:rPr lang="en-US" sz="4400" b="1" cap="none" spc="0" dirty="0" err="1" smtClean="0">
                  <a:ln>
                    <a:solidFill>
                      <a:srgbClr val="FFFF00"/>
                    </a:solidFill>
                  </a:ln>
                  <a:solidFill>
                    <a:srgbClr val="7030A0"/>
                  </a:solidFill>
                  <a:effectLst/>
                </a:rPr>
                <a:t>Recv</a:t>
              </a:r>
              <a:r>
                <a:rPr lang="en-US" sz="4400" b="1" cap="none" spc="0" dirty="0" smtClean="0">
                  <a:ln>
                    <a:solidFill>
                      <a:srgbClr val="FFFF00"/>
                    </a:solidFill>
                  </a:ln>
                  <a:solidFill>
                    <a:srgbClr val="7030A0"/>
                  </a:solidFill>
                  <a:effectLst/>
                </a:rPr>
                <a:t>.</a:t>
              </a:r>
              <a:endParaRPr lang="en-US" sz="4400" b="1" cap="none" spc="0" dirty="0">
                <a:ln>
                  <a:solidFill>
                    <a:srgbClr val="FFFF00"/>
                  </a:solidFill>
                </a:ln>
                <a:solidFill>
                  <a:srgbClr val="7030A0"/>
                </a:solidFill>
                <a:effectLst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947660" y="4431119"/>
              <a:ext cx="222528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sz="4400" b="1" cap="none" spc="0" dirty="0" smtClean="0">
                  <a:ln>
                    <a:solidFill>
                      <a:srgbClr val="FFFF00"/>
                    </a:solidFill>
                  </a:ln>
                  <a:solidFill>
                    <a:srgbClr val="7030A0"/>
                  </a:solidFill>
                  <a:effectLst/>
                </a:rPr>
                <a:t>USB Hub</a:t>
              </a:r>
              <a:endParaRPr lang="en-US" sz="4400" b="1" cap="none" spc="0" dirty="0">
                <a:ln>
                  <a:solidFill>
                    <a:srgbClr val="FFFF00"/>
                  </a:solidFill>
                </a:ln>
                <a:solidFill>
                  <a:srgbClr val="7030A0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5000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4000" y="268475"/>
            <a:ext cx="11270700" cy="338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28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9FF"/>
              </a:clrFrom>
              <a:clrTo>
                <a:srgbClr val="FFF9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6174"/>
            <a:ext cx="12156535" cy="327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40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740" y="181542"/>
            <a:ext cx="11254507" cy="336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8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016" y="479916"/>
            <a:ext cx="7315834" cy="33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77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11135085" cy="6060238"/>
            <a:chOff x="0" y="0"/>
            <a:chExt cx="11135085" cy="60602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9FF"/>
                </a:clrFrom>
                <a:clrTo>
                  <a:srgbClr val="FFF9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0"/>
              <a:ext cx="11135084" cy="305285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9FF"/>
                </a:clrFrom>
                <a:clrTo>
                  <a:srgbClr val="FFF9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" y="2942154"/>
              <a:ext cx="11135084" cy="3118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9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76692" cy="515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78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/>
          <p:cNvGrpSpPr/>
          <p:nvPr/>
        </p:nvGrpSpPr>
        <p:grpSpPr>
          <a:xfrm>
            <a:off x="609599" y="52711"/>
            <a:ext cx="11325956" cy="6483556"/>
            <a:chOff x="609599" y="52711"/>
            <a:chExt cx="11325956" cy="6483556"/>
          </a:xfrm>
        </p:grpSpPr>
        <p:sp>
          <p:nvSpPr>
            <p:cNvPr id="2" name="Rectangle 1"/>
            <p:cNvSpPr/>
            <p:nvPr/>
          </p:nvSpPr>
          <p:spPr>
            <a:xfrm>
              <a:off x="609599" y="5664200"/>
              <a:ext cx="2480733" cy="87206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30 Hz</a:t>
              </a:r>
            </a:p>
            <a:p>
              <a:pPr algn="ctr"/>
              <a:r>
                <a:rPr lang="en-IN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Signal Generator</a:t>
              </a:r>
              <a:endParaRPr lang="en-IN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129363" y="2364847"/>
              <a:ext cx="880533" cy="812800"/>
              <a:chOff x="2514600" y="3175000"/>
              <a:chExt cx="880533" cy="812800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2514600" y="3175000"/>
                <a:ext cx="880533" cy="812800"/>
              </a:xfrm>
              <a:prstGeom prst="ellips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" name="Straight Connector 4"/>
              <p:cNvCxnSpPr>
                <a:stCxn id="3" idx="1"/>
                <a:endCxn id="3" idx="5"/>
              </p:cNvCxnSpPr>
              <p:nvPr/>
            </p:nvCxnSpPr>
            <p:spPr>
              <a:xfrm>
                <a:off x="2643551" y="3294032"/>
                <a:ext cx="622631" cy="57473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>
                <a:stCxn id="3" idx="3"/>
                <a:endCxn id="3" idx="7"/>
              </p:cNvCxnSpPr>
              <p:nvPr/>
            </p:nvCxnSpPr>
            <p:spPr>
              <a:xfrm flipV="1">
                <a:off x="2643551" y="3294032"/>
                <a:ext cx="622631" cy="57473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>
              <a:off x="5746749" y="2364847"/>
              <a:ext cx="880533" cy="812800"/>
              <a:chOff x="2514600" y="3175000"/>
              <a:chExt cx="880533" cy="8128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2514600" y="3175000"/>
                <a:ext cx="880533" cy="812800"/>
              </a:xfrm>
              <a:prstGeom prst="ellips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1" name="Straight Connector 10"/>
              <p:cNvCxnSpPr>
                <a:stCxn id="10" idx="1"/>
                <a:endCxn id="10" idx="5"/>
              </p:cNvCxnSpPr>
              <p:nvPr/>
            </p:nvCxnSpPr>
            <p:spPr>
              <a:xfrm>
                <a:off x="2643551" y="3294032"/>
                <a:ext cx="622631" cy="57473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stCxn id="10" idx="3"/>
                <a:endCxn id="10" idx="7"/>
              </p:cNvCxnSpPr>
              <p:nvPr/>
            </p:nvCxnSpPr>
            <p:spPr>
              <a:xfrm flipV="1">
                <a:off x="2643551" y="3294032"/>
                <a:ext cx="622631" cy="57473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8938683" y="2364847"/>
              <a:ext cx="880533" cy="812800"/>
              <a:chOff x="2514600" y="3175000"/>
              <a:chExt cx="880533" cy="812800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2514600" y="3175000"/>
                <a:ext cx="880533" cy="812800"/>
              </a:xfrm>
              <a:prstGeom prst="ellips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5" name="Straight Connector 14"/>
              <p:cNvCxnSpPr>
                <a:stCxn id="14" idx="1"/>
                <a:endCxn id="14" idx="5"/>
              </p:cNvCxnSpPr>
              <p:nvPr/>
            </p:nvCxnSpPr>
            <p:spPr>
              <a:xfrm>
                <a:off x="2643551" y="3294032"/>
                <a:ext cx="622631" cy="57473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4" idx="3"/>
                <a:endCxn id="14" idx="7"/>
              </p:cNvCxnSpPr>
              <p:nvPr/>
            </p:nvCxnSpPr>
            <p:spPr>
              <a:xfrm flipV="1">
                <a:off x="2643551" y="3294032"/>
                <a:ext cx="622631" cy="57473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/>
            <p:cNvGrpSpPr/>
            <p:nvPr/>
          </p:nvGrpSpPr>
          <p:grpSpPr>
            <a:xfrm>
              <a:off x="10064422" y="3203254"/>
              <a:ext cx="1871133" cy="1428066"/>
              <a:chOff x="5321298" y="1151467"/>
              <a:chExt cx="1871133" cy="1459131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5816599" y="1151467"/>
                <a:ext cx="880533" cy="812800"/>
              </a:xfrm>
              <a:prstGeom prst="ellips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321298" y="1964267"/>
                <a:ext cx="18711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 smtClean="0"/>
                  <a:t>115.5 MHz</a:t>
                </a:r>
              </a:p>
              <a:p>
                <a:pPr algn="ctr"/>
                <a:r>
                  <a:rPr lang="en-IN" dirty="0" smtClean="0"/>
                  <a:t>Carrier Generator</a:t>
                </a:r>
                <a:endParaRPr lang="en-IN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2290231" y="4139018"/>
              <a:ext cx="1871133" cy="1459131"/>
              <a:chOff x="5321298" y="1151467"/>
              <a:chExt cx="1871133" cy="1459131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5816599" y="1151467"/>
                <a:ext cx="880533" cy="812800"/>
              </a:xfrm>
              <a:prstGeom prst="ellips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321298" y="1964267"/>
                <a:ext cx="18711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 smtClean="0"/>
                  <a:t>9960 Hz</a:t>
                </a:r>
              </a:p>
              <a:p>
                <a:pPr algn="ctr"/>
                <a:r>
                  <a:rPr lang="en-IN" dirty="0" smtClean="0"/>
                  <a:t>Carrier Generator</a:t>
                </a:r>
                <a:endParaRPr lang="en-IN" dirty="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715929" y="4109384"/>
              <a:ext cx="1617135" cy="87206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Frequency </a:t>
              </a:r>
              <a:endParaRPr lang="en-IN" i="1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  <a:p>
              <a:pPr algn="ctr"/>
              <a:r>
                <a:rPr lang="en-IN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Modulator</a:t>
              </a:r>
              <a:endParaRPr lang="en-IN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/>
            <p:cNvCxnSpPr>
              <a:stCxn id="28" idx="6"/>
              <a:endCxn id="30" idx="1"/>
            </p:cNvCxnSpPr>
            <p:nvPr/>
          </p:nvCxnSpPr>
          <p:spPr>
            <a:xfrm>
              <a:off x="3666065" y="4545418"/>
              <a:ext cx="10498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>
              <a:stCxn id="2" idx="3"/>
              <a:endCxn id="30" idx="2"/>
            </p:cNvCxnSpPr>
            <p:nvPr/>
          </p:nvCxnSpPr>
          <p:spPr>
            <a:xfrm flipV="1">
              <a:off x="3090332" y="4981451"/>
              <a:ext cx="2434165" cy="111878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3080366" y="5764618"/>
              <a:ext cx="492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 err="1" smtClean="0"/>
                <a:t>cos</a:t>
              </a:r>
              <a:endParaRPr lang="en-IN" b="1" dirty="0"/>
            </a:p>
          </p:txBody>
        </p:sp>
        <p:cxnSp>
          <p:nvCxnSpPr>
            <p:cNvPr id="53" name="Elbow Connector 52"/>
            <p:cNvCxnSpPr>
              <a:stCxn id="18" idx="2"/>
              <a:endCxn id="3" idx="4"/>
            </p:cNvCxnSpPr>
            <p:nvPr/>
          </p:nvCxnSpPr>
          <p:spPr>
            <a:xfrm rot="10800000">
              <a:off x="2569631" y="3177648"/>
              <a:ext cx="7990093" cy="423355"/>
            </a:xfrm>
            <a:prstGeom prst="bentConnector2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10" idx="4"/>
            </p:cNvCxnSpPr>
            <p:nvPr/>
          </p:nvCxnSpPr>
          <p:spPr>
            <a:xfrm flipV="1">
              <a:off x="6185164" y="3177647"/>
              <a:ext cx="1852" cy="420506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9382865" y="3203254"/>
              <a:ext cx="1852" cy="420506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430374" y="5356176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 smtClean="0"/>
                <a:t>sin</a:t>
              </a:r>
              <a:endParaRPr lang="en-IN" b="1" dirty="0"/>
            </a:p>
          </p:txBody>
        </p:sp>
        <p:cxnSp>
          <p:nvCxnSpPr>
            <p:cNvPr id="42" name="Elbow Connector 41"/>
            <p:cNvCxnSpPr>
              <a:stCxn id="30" idx="0"/>
              <a:endCxn id="10" idx="2"/>
            </p:cNvCxnSpPr>
            <p:nvPr/>
          </p:nvCxnSpPr>
          <p:spPr>
            <a:xfrm rot="5400000" flipH="1" flipV="1">
              <a:off x="4966555" y="3329190"/>
              <a:ext cx="1338137" cy="222252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/>
            <p:cNvCxnSpPr>
              <a:endCxn id="14" idx="6"/>
            </p:cNvCxnSpPr>
            <p:nvPr/>
          </p:nvCxnSpPr>
          <p:spPr>
            <a:xfrm flipV="1">
              <a:off x="5524496" y="2771247"/>
              <a:ext cx="4294720" cy="3328986"/>
            </a:xfrm>
            <a:prstGeom prst="bentConnector3">
              <a:avLst>
                <a:gd name="adj1" fmla="val 105323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lbow Connector 50"/>
            <p:cNvCxnSpPr>
              <a:stCxn id="2" idx="0"/>
              <a:endCxn id="3" idx="2"/>
            </p:cNvCxnSpPr>
            <p:nvPr/>
          </p:nvCxnSpPr>
          <p:spPr>
            <a:xfrm rot="5400000" flipH="1" flipV="1">
              <a:off x="543188" y="4078026"/>
              <a:ext cx="2892953" cy="279397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Flowchart: Decision 58"/>
            <p:cNvSpPr/>
            <p:nvPr/>
          </p:nvSpPr>
          <p:spPr>
            <a:xfrm>
              <a:off x="3171280" y="1032935"/>
              <a:ext cx="1524006" cy="1425047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½ Wave Loop</a:t>
              </a:r>
              <a:endParaRPr lang="en-IN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0" name="Flowchart: Decision 59"/>
            <p:cNvSpPr/>
            <p:nvPr/>
          </p:nvSpPr>
          <p:spPr>
            <a:xfrm>
              <a:off x="7198777" y="1041898"/>
              <a:ext cx="1524006" cy="1425047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½ Wave Loop</a:t>
              </a:r>
              <a:endParaRPr lang="en-IN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cxnSp>
          <p:nvCxnSpPr>
            <p:cNvPr id="101" name="Elbow Connector 100"/>
            <p:cNvCxnSpPr>
              <a:stCxn id="59" idx="0"/>
              <a:endCxn id="60" idx="0"/>
            </p:cNvCxnSpPr>
            <p:nvPr/>
          </p:nvCxnSpPr>
          <p:spPr>
            <a:xfrm rot="16200000" flipH="1">
              <a:off x="5942549" y="-976332"/>
              <a:ext cx="8963" cy="4027497"/>
            </a:xfrm>
            <a:prstGeom prst="bentConnector3">
              <a:avLst>
                <a:gd name="adj1" fmla="val -2550485"/>
              </a:avLst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Elbow Connector 104"/>
            <p:cNvCxnSpPr>
              <a:stCxn id="10" idx="0"/>
            </p:cNvCxnSpPr>
            <p:nvPr/>
          </p:nvCxnSpPr>
          <p:spPr>
            <a:xfrm rot="16200000" flipV="1">
              <a:off x="5225532" y="1403363"/>
              <a:ext cx="1570622" cy="352346"/>
            </a:xfrm>
            <a:prstGeom prst="bentConnector3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9"/>
            <p:cNvGrpSpPr/>
            <p:nvPr/>
          </p:nvGrpSpPr>
          <p:grpSpPr>
            <a:xfrm>
              <a:off x="1962632" y="52711"/>
              <a:ext cx="996788" cy="988687"/>
              <a:chOff x="1261526" y="52715"/>
              <a:chExt cx="996788" cy="988687"/>
            </a:xfrm>
          </p:grpSpPr>
          <p:sp>
            <p:nvSpPr>
              <p:cNvPr id="61" name="Flowchart: Decision 60"/>
              <p:cNvSpPr/>
              <p:nvPr/>
            </p:nvSpPr>
            <p:spPr>
              <a:xfrm>
                <a:off x="1261526" y="52715"/>
                <a:ext cx="996788" cy="988686"/>
              </a:xfrm>
              <a:prstGeom prst="flowChartDecision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Straight Connector 62"/>
              <p:cNvCxnSpPr>
                <a:stCxn id="61" idx="1"/>
                <a:endCxn id="61" idx="3"/>
              </p:cNvCxnSpPr>
              <p:nvPr/>
            </p:nvCxnSpPr>
            <p:spPr>
              <a:xfrm>
                <a:off x="1261526" y="547058"/>
                <a:ext cx="99678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1759920" y="547057"/>
                <a:ext cx="0" cy="49434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/>
              <p:cNvSpPr txBox="1"/>
              <p:nvPr/>
            </p:nvSpPr>
            <p:spPr>
              <a:xfrm>
                <a:off x="1427769" y="177726"/>
                <a:ext cx="667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 smtClean="0">
                    <a:solidFill>
                      <a:srgbClr val="FFFF00"/>
                    </a:solidFill>
                  </a:rPr>
                  <a:t>NW</a:t>
                </a:r>
                <a:endParaRPr lang="en-IN" b="1" dirty="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4530959" y="52713"/>
              <a:ext cx="996788" cy="988687"/>
              <a:chOff x="1261526" y="52715"/>
              <a:chExt cx="996788" cy="988687"/>
            </a:xfrm>
          </p:grpSpPr>
          <p:sp>
            <p:nvSpPr>
              <p:cNvPr id="72" name="Flowchart: Decision 71"/>
              <p:cNvSpPr/>
              <p:nvPr/>
            </p:nvSpPr>
            <p:spPr>
              <a:xfrm>
                <a:off x="1261526" y="52715"/>
                <a:ext cx="996788" cy="988686"/>
              </a:xfrm>
              <a:prstGeom prst="flowChartDecision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3" name="Straight Connector 72"/>
              <p:cNvCxnSpPr>
                <a:stCxn id="72" idx="1"/>
                <a:endCxn id="72" idx="3"/>
              </p:cNvCxnSpPr>
              <p:nvPr/>
            </p:nvCxnSpPr>
            <p:spPr>
              <a:xfrm>
                <a:off x="1261526" y="547058"/>
                <a:ext cx="99678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V="1">
                <a:off x="1759920" y="547057"/>
                <a:ext cx="0" cy="49434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/>
              <p:cNvSpPr txBox="1"/>
              <p:nvPr/>
            </p:nvSpPr>
            <p:spPr>
              <a:xfrm>
                <a:off x="1427769" y="177726"/>
                <a:ext cx="667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 smtClean="0">
                    <a:solidFill>
                      <a:srgbClr val="FFFF00"/>
                    </a:solidFill>
                  </a:rPr>
                  <a:t>SE</a:t>
                </a:r>
                <a:endParaRPr lang="en-IN" b="1" dirty="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5834670" y="52713"/>
              <a:ext cx="996788" cy="988687"/>
              <a:chOff x="1261526" y="52715"/>
              <a:chExt cx="996788" cy="988687"/>
            </a:xfrm>
          </p:grpSpPr>
          <p:sp>
            <p:nvSpPr>
              <p:cNvPr id="77" name="Flowchart: Decision 76"/>
              <p:cNvSpPr/>
              <p:nvPr/>
            </p:nvSpPr>
            <p:spPr>
              <a:xfrm>
                <a:off x="1261526" y="52715"/>
                <a:ext cx="996788" cy="988686"/>
              </a:xfrm>
              <a:prstGeom prst="flowChartDecision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8" name="Straight Connector 77"/>
              <p:cNvCxnSpPr>
                <a:stCxn id="77" idx="1"/>
                <a:endCxn id="77" idx="3"/>
              </p:cNvCxnSpPr>
              <p:nvPr/>
            </p:nvCxnSpPr>
            <p:spPr>
              <a:xfrm>
                <a:off x="1261526" y="547058"/>
                <a:ext cx="99678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V="1">
                <a:off x="1759920" y="547057"/>
                <a:ext cx="0" cy="49434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>
                <a:off x="1427769" y="177726"/>
                <a:ext cx="667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 smtClean="0">
                    <a:solidFill>
                      <a:srgbClr val="FFFF00"/>
                    </a:solidFill>
                  </a:rPr>
                  <a:t>NE</a:t>
                </a:r>
                <a:endParaRPr lang="en-IN" b="1" dirty="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9067634" y="55088"/>
              <a:ext cx="996788" cy="988687"/>
              <a:chOff x="1261526" y="52715"/>
              <a:chExt cx="996788" cy="988687"/>
            </a:xfrm>
          </p:grpSpPr>
          <p:sp>
            <p:nvSpPr>
              <p:cNvPr id="82" name="Flowchart: Decision 81"/>
              <p:cNvSpPr/>
              <p:nvPr/>
            </p:nvSpPr>
            <p:spPr>
              <a:xfrm>
                <a:off x="1261526" y="52715"/>
                <a:ext cx="996788" cy="988686"/>
              </a:xfrm>
              <a:prstGeom prst="flowChartDecision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3" name="Straight Connector 82"/>
              <p:cNvCxnSpPr>
                <a:stCxn id="82" idx="1"/>
                <a:endCxn id="82" idx="3"/>
              </p:cNvCxnSpPr>
              <p:nvPr/>
            </p:nvCxnSpPr>
            <p:spPr>
              <a:xfrm>
                <a:off x="1261526" y="547058"/>
                <a:ext cx="99678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V="1">
                <a:off x="1759920" y="547057"/>
                <a:ext cx="0" cy="49434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/>
              <p:cNvSpPr txBox="1"/>
              <p:nvPr/>
            </p:nvSpPr>
            <p:spPr>
              <a:xfrm>
                <a:off x="1427769" y="177726"/>
                <a:ext cx="667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b="1" dirty="0" smtClean="0">
                    <a:solidFill>
                      <a:srgbClr val="FFFF00"/>
                    </a:solidFill>
                  </a:rPr>
                  <a:t>SW</a:t>
                </a:r>
                <a:endParaRPr lang="en-IN" b="1" dirty="0">
                  <a:solidFill>
                    <a:srgbClr val="FFFF00"/>
                  </a:solidFill>
                </a:endParaRPr>
              </a:p>
            </p:txBody>
          </p:sp>
        </p:grpSp>
        <p:cxnSp>
          <p:nvCxnSpPr>
            <p:cNvPr id="87" name="Elbow Connector 86"/>
            <p:cNvCxnSpPr>
              <a:stCxn id="59" idx="1"/>
              <a:endCxn id="61" idx="2"/>
            </p:cNvCxnSpPr>
            <p:nvPr/>
          </p:nvCxnSpPr>
          <p:spPr>
            <a:xfrm rot="10800000">
              <a:off x="2461026" y="1041397"/>
              <a:ext cx="710254" cy="704062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Elbow Connector 88"/>
            <p:cNvCxnSpPr>
              <a:stCxn id="60" idx="3"/>
              <a:endCxn id="82" idx="2"/>
            </p:cNvCxnSpPr>
            <p:nvPr/>
          </p:nvCxnSpPr>
          <p:spPr>
            <a:xfrm flipV="1">
              <a:off x="8722783" y="1043774"/>
              <a:ext cx="843245" cy="710648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59" idx="3"/>
              <a:endCxn id="72" idx="2"/>
            </p:cNvCxnSpPr>
            <p:nvPr/>
          </p:nvCxnSpPr>
          <p:spPr>
            <a:xfrm flipV="1">
              <a:off x="4695286" y="1041399"/>
              <a:ext cx="334067" cy="704060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92"/>
            <p:cNvCxnSpPr>
              <a:stCxn id="60" idx="1"/>
              <a:endCxn id="77" idx="2"/>
            </p:cNvCxnSpPr>
            <p:nvPr/>
          </p:nvCxnSpPr>
          <p:spPr>
            <a:xfrm rot="10800000">
              <a:off x="6333065" y="1041400"/>
              <a:ext cx="865713" cy="713023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/>
            <p:cNvCxnSpPr>
              <a:stCxn id="3" idx="6"/>
              <a:endCxn id="59" idx="2"/>
            </p:cNvCxnSpPr>
            <p:nvPr/>
          </p:nvCxnSpPr>
          <p:spPr>
            <a:xfrm flipV="1">
              <a:off x="3009896" y="2457982"/>
              <a:ext cx="923387" cy="313265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Elbow Connector 98"/>
            <p:cNvCxnSpPr>
              <a:stCxn id="14" idx="2"/>
              <a:endCxn id="60" idx="2"/>
            </p:cNvCxnSpPr>
            <p:nvPr/>
          </p:nvCxnSpPr>
          <p:spPr>
            <a:xfrm rot="10800000">
              <a:off x="7960781" y="2466945"/>
              <a:ext cx="977903" cy="304302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551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2215089" y="152399"/>
            <a:ext cx="8422895" cy="6637868"/>
            <a:chOff x="2215089" y="152399"/>
            <a:chExt cx="8422895" cy="6637868"/>
          </a:xfrm>
        </p:grpSpPr>
        <p:grpSp>
          <p:nvGrpSpPr>
            <p:cNvPr id="60" name="Group 59"/>
            <p:cNvGrpSpPr/>
            <p:nvPr/>
          </p:nvGrpSpPr>
          <p:grpSpPr>
            <a:xfrm>
              <a:off x="2215089" y="152399"/>
              <a:ext cx="8422895" cy="6637868"/>
              <a:chOff x="2215089" y="152399"/>
              <a:chExt cx="8422895" cy="6637868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5096933" y="152399"/>
                <a:ext cx="821267" cy="626534"/>
                <a:chOff x="5096933" y="152399"/>
                <a:chExt cx="821267" cy="626534"/>
              </a:xfrm>
            </p:grpSpPr>
            <p:sp>
              <p:nvSpPr>
                <p:cNvPr id="2" name="Isosceles Triangle 1"/>
                <p:cNvSpPr/>
                <p:nvPr/>
              </p:nvSpPr>
              <p:spPr>
                <a:xfrm rot="10800000">
                  <a:off x="5096933" y="152399"/>
                  <a:ext cx="821267" cy="626534"/>
                </a:xfrm>
                <a:prstGeom prst="triangl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6" name="Straight Connector 5"/>
                <p:cNvCxnSpPr>
                  <a:stCxn id="2" idx="3"/>
                  <a:endCxn id="2" idx="0"/>
                </p:cNvCxnSpPr>
                <p:nvPr/>
              </p:nvCxnSpPr>
              <p:spPr>
                <a:xfrm>
                  <a:off x="5507566" y="152399"/>
                  <a:ext cx="0" cy="62653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Oval 7"/>
              <p:cNvSpPr/>
              <p:nvPr/>
            </p:nvSpPr>
            <p:spPr>
              <a:xfrm>
                <a:off x="5054599" y="1286933"/>
                <a:ext cx="905933" cy="889000"/>
              </a:xfrm>
              <a:prstGeom prst="ellips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0" name="Straight Connector 9"/>
              <p:cNvCxnSpPr>
                <a:stCxn id="8" idx="1"/>
                <a:endCxn id="8" idx="5"/>
              </p:cNvCxnSpPr>
              <p:nvPr/>
            </p:nvCxnSpPr>
            <p:spPr>
              <a:xfrm>
                <a:off x="5187270" y="1417124"/>
                <a:ext cx="640591" cy="6286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stCxn id="8" idx="7"/>
                <a:endCxn id="8" idx="3"/>
              </p:cNvCxnSpPr>
              <p:nvPr/>
            </p:nvCxnSpPr>
            <p:spPr>
              <a:xfrm flipH="1">
                <a:off x="5187270" y="1417124"/>
                <a:ext cx="640591" cy="62861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stCxn id="2" idx="0"/>
                <a:endCxn id="8" idx="0"/>
              </p:cNvCxnSpPr>
              <p:nvPr/>
            </p:nvCxnSpPr>
            <p:spPr>
              <a:xfrm>
                <a:off x="5507566" y="778933"/>
                <a:ext cx="0" cy="5080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7560732" y="1286933"/>
                <a:ext cx="905933" cy="889000"/>
              </a:xfrm>
              <a:prstGeom prst="ellips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7" name="Straight Arrow Connector 16"/>
              <p:cNvCxnSpPr>
                <a:stCxn id="15" idx="2"/>
                <a:endCxn id="8" idx="6"/>
              </p:cNvCxnSpPr>
              <p:nvPr/>
            </p:nvCxnSpPr>
            <p:spPr>
              <a:xfrm flipH="1">
                <a:off x="5960532" y="1731433"/>
                <a:ext cx="16002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596661" y="1485884"/>
                <a:ext cx="834074" cy="559858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8574072" y="1269768"/>
                <a:ext cx="18399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 smtClean="0"/>
                  <a:t>115.5 MHz</a:t>
                </a:r>
              </a:p>
              <a:p>
                <a:r>
                  <a:rPr lang="en-IN" b="1" dirty="0" smtClean="0"/>
                  <a:t>VOR Frequency</a:t>
                </a:r>
                <a:endParaRPr lang="en-IN" b="1" dirty="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4296833" y="2579142"/>
                <a:ext cx="2421466" cy="431800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b="1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AM Demodulator</a:t>
                </a:r>
                <a:endParaRPr lang="en-IN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764366" y="3443783"/>
                <a:ext cx="1680633" cy="829733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b="1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Low Pass</a:t>
                </a:r>
              </a:p>
              <a:p>
                <a:pPr algn="ctr"/>
                <a:r>
                  <a:rPr lang="en-IN" b="1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Filter</a:t>
                </a:r>
                <a:endParaRPr lang="en-IN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6413498" y="3443782"/>
                <a:ext cx="1748366" cy="829733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b="1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9960 MHz</a:t>
                </a:r>
              </a:p>
              <a:p>
                <a:pPr algn="ctr"/>
                <a:r>
                  <a:rPr lang="en-IN" b="1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Band Pass</a:t>
                </a:r>
              </a:p>
              <a:p>
                <a:pPr algn="ctr"/>
                <a:r>
                  <a:rPr lang="en-IN" b="1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Filter</a:t>
                </a:r>
                <a:endParaRPr lang="en-IN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6320364" y="4596357"/>
                <a:ext cx="1934634" cy="397933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b="1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FM Demodulator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215089" y="5271542"/>
                <a:ext cx="2779185" cy="431800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b="1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30 Hz Band Pass Filter</a:t>
                </a:r>
                <a:endParaRPr lang="en-IN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5898088" y="5276644"/>
                <a:ext cx="2779185" cy="431800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b="1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30 Hz Band Pass Filter</a:t>
                </a:r>
                <a:endParaRPr lang="en-IN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117973" y="6089386"/>
                <a:ext cx="2779185" cy="700881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b="1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Phase Comparator</a:t>
                </a:r>
              </a:p>
              <a:p>
                <a:pPr algn="ctr"/>
                <a:r>
                  <a:rPr lang="en-IN" b="1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(Phasor Method)</a:t>
                </a:r>
                <a:endParaRPr lang="en-IN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cxnSp>
            <p:nvCxnSpPr>
              <p:cNvPr id="37" name="Straight Arrow Connector 36"/>
              <p:cNvCxnSpPr>
                <a:stCxn id="35" idx="3"/>
              </p:cNvCxnSpPr>
              <p:nvPr/>
            </p:nvCxnSpPr>
            <p:spPr>
              <a:xfrm>
                <a:off x="6897158" y="6439827"/>
                <a:ext cx="1357840" cy="330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8363002" y="6255160"/>
                <a:ext cx="2274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b="1" dirty="0" smtClean="0"/>
                  <a:t>Phase (Bearing) Angle</a:t>
                </a:r>
                <a:endParaRPr lang="en-IN" b="1" dirty="0"/>
              </a:p>
            </p:txBody>
          </p:sp>
          <p:cxnSp>
            <p:nvCxnSpPr>
              <p:cNvPr id="41" name="Straight Arrow Connector 40"/>
              <p:cNvCxnSpPr>
                <a:stCxn id="30" idx="2"/>
                <a:endCxn id="33" idx="0"/>
              </p:cNvCxnSpPr>
              <p:nvPr/>
            </p:nvCxnSpPr>
            <p:spPr>
              <a:xfrm flipH="1">
                <a:off x="3604682" y="4273516"/>
                <a:ext cx="1" cy="99802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>
                <a:stCxn id="31" idx="2"/>
                <a:endCxn id="32" idx="0"/>
              </p:cNvCxnSpPr>
              <p:nvPr/>
            </p:nvCxnSpPr>
            <p:spPr>
              <a:xfrm>
                <a:off x="7287681" y="4273515"/>
                <a:ext cx="0" cy="32284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32" idx="2"/>
              </p:cNvCxnSpPr>
              <p:nvPr/>
            </p:nvCxnSpPr>
            <p:spPr>
              <a:xfrm>
                <a:off x="7287681" y="4994290"/>
                <a:ext cx="0" cy="27725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Elbow Connector 46"/>
              <p:cNvCxnSpPr>
                <a:stCxn id="29" idx="2"/>
                <a:endCxn id="30" idx="0"/>
              </p:cNvCxnSpPr>
              <p:nvPr/>
            </p:nvCxnSpPr>
            <p:spPr>
              <a:xfrm rot="5400000">
                <a:off x="4339705" y="2275921"/>
                <a:ext cx="432841" cy="1902883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Elbow Connector 50"/>
              <p:cNvCxnSpPr>
                <a:stCxn id="29" idx="2"/>
                <a:endCxn id="31" idx="0"/>
              </p:cNvCxnSpPr>
              <p:nvPr/>
            </p:nvCxnSpPr>
            <p:spPr>
              <a:xfrm rot="16200000" flipH="1">
                <a:off x="6181203" y="2337304"/>
                <a:ext cx="432840" cy="1780115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stCxn id="8" idx="4"/>
                <a:endCxn id="29" idx="0"/>
              </p:cNvCxnSpPr>
              <p:nvPr/>
            </p:nvCxnSpPr>
            <p:spPr>
              <a:xfrm>
                <a:off x="5507566" y="2175933"/>
                <a:ext cx="0" cy="4032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Straight Connector 65"/>
            <p:cNvCxnSpPr/>
            <p:nvPr/>
          </p:nvCxnSpPr>
          <p:spPr>
            <a:xfrm flipH="1">
              <a:off x="3604681" y="5699532"/>
              <a:ext cx="1" cy="16405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583937" y="5844539"/>
              <a:ext cx="149225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5071532" y="5825490"/>
              <a:ext cx="0" cy="2554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7287681" y="5712254"/>
              <a:ext cx="0" cy="15514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5846911" y="5849408"/>
              <a:ext cx="145981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5854531" y="5829300"/>
              <a:ext cx="0" cy="26389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2544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0296525" cy="4516120"/>
            <a:chOff x="0" y="0"/>
            <a:chExt cx="10296525" cy="451612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9FF"/>
                </a:clrFrom>
                <a:clrTo>
                  <a:srgbClr val="FFF9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0"/>
              <a:ext cx="10296525" cy="36576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77800" y="3869789"/>
              <a:ext cx="26365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/>
                <a:t>Low Frequency Spectrum</a:t>
              </a:r>
            </a:p>
            <a:p>
              <a:r>
                <a:rPr lang="en-IN" b="1" dirty="0" smtClean="0"/>
                <a:t>(30 Hz REF, </a:t>
              </a:r>
              <a:r>
                <a:rPr lang="en-IN" b="1" dirty="0" err="1" smtClean="0"/>
                <a:t>IDent</a:t>
              </a:r>
              <a:r>
                <a:rPr lang="en-IN" b="1" dirty="0" smtClean="0"/>
                <a:t>)</a:t>
              </a:r>
            </a:p>
          </p:txBody>
        </p:sp>
        <p:sp>
          <p:nvSpPr>
            <p:cNvPr id="6" name="Right Brace 5"/>
            <p:cNvSpPr/>
            <p:nvPr/>
          </p:nvSpPr>
          <p:spPr>
            <a:xfrm rot="5400000">
              <a:off x="772160" y="3267710"/>
              <a:ext cx="309880" cy="665480"/>
            </a:xfrm>
            <a:prstGeom prst="rightBrace">
              <a:avLst>
                <a:gd name="adj1" fmla="val 8333"/>
                <a:gd name="adj2" fmla="val 50736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81320" y="3848298"/>
              <a:ext cx="26365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/>
                <a:t>9960 Hz FM Spectrum</a:t>
              </a:r>
            </a:p>
            <a:p>
              <a:r>
                <a:rPr lang="en-IN" b="1" dirty="0" smtClean="0"/>
                <a:t>(30 Hz VAR Signal)</a:t>
              </a:r>
            </a:p>
          </p:txBody>
        </p:sp>
        <p:sp>
          <p:nvSpPr>
            <p:cNvPr id="8" name="Right Brace 7"/>
            <p:cNvSpPr/>
            <p:nvPr/>
          </p:nvSpPr>
          <p:spPr>
            <a:xfrm rot="5400000">
              <a:off x="6416040" y="3262630"/>
              <a:ext cx="309880" cy="675640"/>
            </a:xfrm>
            <a:prstGeom prst="rightBrace">
              <a:avLst>
                <a:gd name="adj1" fmla="val 31284"/>
                <a:gd name="adj2" fmla="val 50736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305232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658350" cy="3667125"/>
            <a:chOff x="0" y="0"/>
            <a:chExt cx="9658350" cy="36671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9FF"/>
                </a:clrFrom>
                <a:clrTo>
                  <a:srgbClr val="FFF9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0"/>
              <a:ext cx="9658350" cy="366712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741680" y="1250436"/>
              <a:ext cx="12971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 smtClean="0"/>
                <a:t>30 Hz</a:t>
              </a:r>
            </a:p>
            <a:p>
              <a:r>
                <a:rPr lang="en-IN" b="1" dirty="0" smtClean="0"/>
                <a:t>(REF Signal)</a:t>
              </a:r>
              <a:endParaRPr lang="en-IN" b="1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238240" y="1904682"/>
              <a:ext cx="1328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 err="1" smtClean="0"/>
                <a:t>IDent</a:t>
              </a:r>
              <a:r>
                <a:rPr lang="en-IN" b="1" dirty="0" smtClean="0"/>
                <a:t> Signal</a:t>
              </a:r>
              <a:endParaRPr lang="en-I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38843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05900" cy="3714750"/>
            <a:chOff x="0" y="0"/>
            <a:chExt cx="9105900" cy="37147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9FF"/>
                </a:clrFrom>
                <a:clrTo>
                  <a:srgbClr val="FFF9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0"/>
              <a:ext cx="9105900" cy="371475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214880" y="762756"/>
              <a:ext cx="12971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 smtClean="0"/>
                <a:t>30 Hz</a:t>
              </a:r>
            </a:p>
            <a:p>
              <a:r>
                <a:rPr lang="en-IN" b="1" dirty="0" smtClean="0"/>
                <a:t>(REF Signal)</a:t>
              </a:r>
              <a:endParaRPr lang="en-I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61534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8467725" cy="3695700"/>
            <a:chOff x="0" y="0"/>
            <a:chExt cx="8467725" cy="36957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9FF"/>
                </a:clrFrom>
                <a:clrTo>
                  <a:srgbClr val="FFF9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0"/>
              <a:ext cx="8467725" cy="36957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699760" y="1386185"/>
              <a:ext cx="17753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 smtClean="0"/>
                <a:t>9960 Hz</a:t>
              </a:r>
            </a:p>
            <a:p>
              <a:r>
                <a:rPr lang="en-IN" b="1" dirty="0" smtClean="0"/>
                <a:t>FM Modulated </a:t>
              </a:r>
            </a:p>
            <a:p>
              <a:r>
                <a:rPr lang="en-IN" b="1" dirty="0" smtClean="0"/>
                <a:t>30 Hz VAR Signal</a:t>
              </a:r>
              <a:endParaRPr lang="en-I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9017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7991475" cy="3686175"/>
            <a:chOff x="0" y="0"/>
            <a:chExt cx="7991475" cy="36861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9FF"/>
                </a:clrFrom>
                <a:clrTo>
                  <a:srgbClr val="FFF9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0" y="0"/>
              <a:ext cx="7991475" cy="368617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016000" y="461625"/>
              <a:ext cx="11982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b="1" dirty="0" smtClean="0"/>
                <a:t>30 Hz </a:t>
              </a:r>
            </a:p>
            <a:p>
              <a:r>
                <a:rPr lang="en-IN" b="1" dirty="0" smtClean="0"/>
                <a:t>VAR Signal</a:t>
              </a:r>
              <a:endParaRPr lang="en-I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08699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</TotalTime>
  <Words>369</Words>
  <Application>Microsoft Office PowerPoint</Application>
  <PresentationFormat>Widescreen</PresentationFormat>
  <Paragraphs>112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Arnav Mukhopadhyay</dc:creator>
  <cp:lastModifiedBy>Arnav Mukhopadhyay</cp:lastModifiedBy>
  <cp:revision>72</cp:revision>
  <dcterms:created xsi:type="dcterms:W3CDTF">2018-09-07T08:15:40Z</dcterms:created>
  <dcterms:modified xsi:type="dcterms:W3CDTF">2018-10-07T07:09:32Z</dcterms:modified>
</cp:coreProperties>
</file>